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218AAA-C4FF-462C-88C0-154D8CC1B851}"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1D3506-4A1E-4B8E-B1AF-BD3A529D4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218AAA-C4FF-462C-88C0-154D8CC1B851}"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218AAA-C4FF-462C-88C0-154D8CC1B851}"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218AAA-C4FF-462C-88C0-154D8CC1B851}"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1D3506-4A1E-4B8E-B1AF-BD3A529D477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218AAA-C4FF-462C-88C0-154D8CC1B851}"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1D3506-4A1E-4B8E-B1AF-BD3A529D4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077200" cy="4191000"/>
          </a:xfrm>
        </p:spPr>
        <p:txBody>
          <a:bodyPr>
            <a:noAutofit/>
          </a:bodyPr>
          <a:lstStyle/>
          <a:p>
            <a:r>
              <a:rPr lang="ar-EG" sz="4300" dirty="0" smtClean="0"/>
              <a:t>كلية </a:t>
            </a:r>
            <a:r>
              <a:rPr lang="ar-EG" sz="4300" dirty="0" smtClean="0"/>
              <a:t>: التمريض</a:t>
            </a:r>
            <a:br>
              <a:rPr lang="ar-EG" sz="4300" dirty="0" smtClean="0"/>
            </a:br>
            <a:r>
              <a:rPr lang="ar-EG" sz="4300" dirty="0" smtClean="0"/>
              <a:t>الفرقة : </a:t>
            </a:r>
            <a:r>
              <a:rPr lang="ar-EG" sz="4300" dirty="0" smtClean="0"/>
              <a:t>ماجستير - </a:t>
            </a:r>
            <a:r>
              <a:rPr lang="ar-EG" sz="4300" dirty="0" smtClean="0"/>
              <a:t>جزء ثان </a:t>
            </a:r>
            <a:br>
              <a:rPr lang="ar-EG" sz="4300" dirty="0" smtClean="0"/>
            </a:br>
            <a:r>
              <a:rPr lang="ar-EG" sz="4300" dirty="0" smtClean="0"/>
              <a:t>القسم : تمريض الصحة النفسية و العقلية </a:t>
            </a:r>
            <a:br>
              <a:rPr lang="ar-EG" sz="4300" dirty="0" smtClean="0"/>
            </a:br>
            <a:r>
              <a:rPr lang="ar-EG" sz="4300" dirty="0" smtClean="0"/>
              <a:t>المقرر:نظريات علم النفس –محاضرة رقم </a:t>
            </a:r>
            <a:r>
              <a:rPr lang="ar-EG" sz="4300" dirty="0" smtClean="0"/>
              <a:t>2</a:t>
            </a:r>
            <a:r>
              <a:rPr lang="ar-EG" sz="4300" dirty="0" smtClean="0"/>
              <a:t/>
            </a:r>
            <a:br>
              <a:rPr lang="ar-EG" sz="4300" dirty="0" smtClean="0"/>
            </a:br>
            <a:r>
              <a:rPr lang="ar-EG" sz="4300" dirty="0" smtClean="0"/>
              <a:t>استاذ </a:t>
            </a:r>
            <a:r>
              <a:rPr lang="ar-EG" sz="4300" dirty="0" smtClean="0"/>
              <a:t>المقرر : </a:t>
            </a:r>
            <a:r>
              <a:rPr lang="ar-EG" sz="4300" dirty="0" smtClean="0"/>
              <a:t>د/ </a:t>
            </a:r>
            <a:r>
              <a:rPr lang="ar-EG" sz="4300" dirty="0" smtClean="0"/>
              <a:t>محمد ابراهيم </a:t>
            </a:r>
            <a:r>
              <a:rPr lang="ar-EG" sz="4300" dirty="0" smtClean="0"/>
              <a:t>جودة</a:t>
            </a:r>
            <a:br>
              <a:rPr lang="ar-EG" sz="4300" dirty="0" smtClean="0"/>
            </a:br>
            <a:r>
              <a:rPr lang="ar-EG" sz="4300" dirty="0" smtClean="0"/>
              <a:t>عنوان المحاضرة / تابع مدارس علم النفس</a:t>
            </a:r>
            <a:r>
              <a:rPr lang="ar-EG" sz="4300" dirty="0" smtClean="0"/>
              <a:t> </a:t>
            </a:r>
            <a:endParaRPr lang="en-US" sz="4300" dirty="0"/>
          </a:p>
        </p:txBody>
      </p:sp>
      <p:sp>
        <p:nvSpPr>
          <p:cNvPr id="3" name="Subtitle 2"/>
          <p:cNvSpPr>
            <a:spLocks noGrp="1"/>
          </p:cNvSpPr>
          <p:nvPr>
            <p:ph type="subTitle" idx="1"/>
          </p:nvPr>
        </p:nvSpPr>
        <p:spPr>
          <a:xfrm>
            <a:off x="685800" y="6019800"/>
            <a:ext cx="7924800" cy="381000"/>
          </a:xfrm>
        </p:spPr>
        <p:txBody>
          <a:bodyPr>
            <a:normAutofit fontScale="85000" lnSpcReduction="2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458200" cy="5397691"/>
          </a:xfrm>
        </p:spPr>
        <p:txBody>
          <a:bodyPr>
            <a:normAutofit/>
          </a:bodyPr>
          <a:lstStyle/>
          <a:p>
            <a:pPr algn="r"/>
            <a:r>
              <a:rPr lang="ar-EG" sz="3600" b="1" dirty="0" smtClean="0"/>
              <a:t>بالاهتمام باللاشعور و الى دراسة المثير و الاستجابة ، و بدا واضحاً ان هذا العصر هو عصر تجريب و اهتمام بالسلوك ، و هذا هو الذي يفسر لنا كيف نشأت هذه المدارس و لماذا نشأت هذه المدارس ؟ و تنوعت المواضيع و الدراسات و الميادين و بسبب هذا التنوع تفرقت السبل فكانت المدارس المختلفة . </a:t>
            </a:r>
          </a:p>
          <a:p>
            <a:pPr algn="r"/>
            <a:r>
              <a:rPr lang="ar-EG" sz="3600" b="1" dirty="0" smtClean="0"/>
              <a:t> </a:t>
            </a:r>
            <a:r>
              <a:rPr lang="ar-EG" sz="3600" b="1" dirty="0" smtClean="0"/>
              <a:t>                                     (فاخر عاقل 1987)</a:t>
            </a:r>
            <a:endParaRPr lang="en-US" sz="3600" b="1" dirty="0"/>
          </a:p>
        </p:txBody>
      </p:sp>
      <p:sp>
        <p:nvSpPr>
          <p:cNvPr id="3" name="Title 2"/>
          <p:cNvSpPr>
            <a:spLocks noGrp="1"/>
          </p:cNvSpPr>
          <p:nvPr>
            <p:ph type="title"/>
          </p:nvPr>
        </p:nvSpPr>
        <p:spPr>
          <a:xfrm>
            <a:off x="457200" y="274638"/>
            <a:ext cx="8305800" cy="1825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178491"/>
          </a:xfrm>
        </p:spPr>
        <p:txBody>
          <a:bodyPr>
            <a:normAutofit/>
          </a:bodyPr>
          <a:lstStyle/>
          <a:p>
            <a:pPr algn="ctr"/>
            <a:r>
              <a:rPr lang="ar-EG" sz="3600" b="1" u="sng" dirty="0" smtClean="0"/>
              <a:t>الاهتمام الرئيسي لكل مدرسة </a:t>
            </a:r>
            <a:endParaRPr lang="ar-EG" sz="3600" b="1" u="sng" dirty="0" smtClean="0"/>
          </a:p>
          <a:p>
            <a:pPr algn="r"/>
            <a:r>
              <a:rPr lang="ar-EG" sz="3600" b="1" dirty="0" smtClean="0"/>
              <a:t>تتركز البنائية على الاحساس ، بينما تتركز الجشطلت على الادراك ، و الربطية او الارتباطية تهتم بالتعلم و التذكر ، اما التحليلية فتهتم بالرغبة ، و القصدية بالفاعلية القاصدة ، بينما السلوكية فتهتم بالفاعلية الحركية الشخصية و الوظيفية مقبولة من عدد كبير من علماء النفس .</a:t>
            </a:r>
          </a:p>
        </p:txBody>
      </p:sp>
      <p:sp>
        <p:nvSpPr>
          <p:cNvPr id="3" name="Title 2"/>
          <p:cNvSpPr>
            <a:spLocks noGrp="1"/>
          </p:cNvSpPr>
          <p:nvPr>
            <p:ph type="title"/>
          </p:nvPr>
        </p:nvSpPr>
        <p:spPr>
          <a:xfrm>
            <a:off x="457200" y="274638"/>
            <a:ext cx="8229600" cy="2587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10600" cy="5486400"/>
          </a:xfrm>
        </p:spPr>
        <p:txBody>
          <a:bodyPr>
            <a:noAutofit/>
          </a:bodyPr>
          <a:lstStyle/>
          <a:p>
            <a:pPr algn="r"/>
            <a:r>
              <a:rPr lang="ar-EG" sz="3600" b="1" dirty="0" smtClean="0"/>
              <a:t>وهناك عدة ملاحظات هامة و هي ان كل مدرسة تركز انتباهها على ناحية معينة ، وانها نشأت فيما  بين 1898م و 1912م ، و بعد ذلك العام لم تظهر نظرية جديدة بمعنى الجدة .</a:t>
            </a:r>
          </a:p>
          <a:p>
            <a:pPr algn="r"/>
            <a:r>
              <a:rPr lang="en-GB" sz="2800" b="1" dirty="0" smtClean="0"/>
              <a:t>bacon</a:t>
            </a:r>
            <a:r>
              <a:rPr lang="ar-EG" sz="3600" b="1" dirty="0" smtClean="0"/>
              <a:t>وفي عصر النهضة قام العالم الانجليزي بيكون بتصنيف العلوم و جعل الرياضيات اعلى العلوم ، و جعل الفلسفة ام العلوم ، كما فرق بين الرياضيات و علوم الطبيعة ، و اكد ان الرياضيات تستند الى الاستنتاج ، اما العلوم الطبيعية فهي تستند الى الاستقراء ، </a:t>
            </a:r>
            <a:r>
              <a:rPr lang="ar-EG" sz="3600" b="1" dirty="0" smtClean="0"/>
              <a:t> </a:t>
            </a:r>
            <a:endParaRPr lang="en-US" sz="3600" b="1" dirty="0"/>
          </a:p>
        </p:txBody>
      </p:sp>
      <p:sp>
        <p:nvSpPr>
          <p:cNvPr id="3" name="Title 2"/>
          <p:cNvSpPr>
            <a:spLocks noGrp="1"/>
          </p:cNvSpPr>
          <p:nvPr>
            <p:ph type="title"/>
          </p:nvPr>
        </p:nvSpPr>
        <p:spPr>
          <a:xfrm>
            <a:off x="457200" y="274638"/>
            <a:ext cx="8229600" cy="2587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458200" cy="5105400"/>
          </a:xfrm>
        </p:spPr>
        <p:txBody>
          <a:bodyPr>
            <a:noAutofit/>
          </a:bodyPr>
          <a:lstStyle/>
          <a:p>
            <a:pPr algn="r"/>
            <a:r>
              <a:rPr lang="ar-EG" sz="3600" b="1" dirty="0" smtClean="0"/>
              <a:t>وكان علم النفس جزءاً من الفلسفة و كان علماء النفس هم الفلاسفة ، و حاول علم النفس أن ينسق مفاهيمه مع العلوم الطبيعية ، وهذه اول محاولة لجعل علم النفس علماً ،وجاء العالم (جاليليو) و ازدهر علم الفيزياء ، وأكد ان جميع العمليات الفيزيائية هي حركة وسكون ، ثم جاء هارفي مكتشفاً للدورة الدموية ، وفسر العمليات الفسيولوجية تفسيرات فيزيائية ، وكان هذا فتحاً جديداً لأن دوران الدم هو مجموعة حركات مماثلة لما يحدث في العالم الفيزيائي ، </a:t>
            </a:r>
            <a:endParaRPr lang="en-US" sz="3600" b="1" dirty="0"/>
          </a:p>
        </p:txBody>
      </p:sp>
      <p:sp>
        <p:nvSpPr>
          <p:cNvPr id="3" name="Title 2"/>
          <p:cNvSpPr>
            <a:spLocks noGrp="1"/>
          </p:cNvSpPr>
          <p:nvPr>
            <p:ph type="title"/>
          </p:nvPr>
        </p:nvSpPr>
        <p:spPr>
          <a:xfrm>
            <a:off x="457200" y="304800"/>
            <a:ext cx="8153400" cy="304800"/>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610600" cy="5562600"/>
          </a:xfrm>
        </p:spPr>
        <p:txBody>
          <a:bodyPr>
            <a:noAutofit/>
          </a:bodyPr>
          <a:lstStyle/>
          <a:p>
            <a:pPr algn="r">
              <a:buNone/>
            </a:pPr>
            <a:r>
              <a:rPr lang="ar-EG" sz="3600" b="1" dirty="0" smtClean="0"/>
              <a:t>ثم اتى ديكارت ، وحاول تطبيق الفيزياء في فهم السلوك الحيواني و البشري ، وبنى السلوك على ( رد الفعل ) و هو بذلك فتح امام علم النفس باباً واسعاً ، و قام واعتبر ان كل العمليات العقلية </a:t>
            </a:r>
            <a:r>
              <a:rPr lang="en-GB" sz="3200" b="1" dirty="0" err="1" smtClean="0"/>
              <a:t>hobbes</a:t>
            </a:r>
            <a:r>
              <a:rPr lang="en-GB" sz="3600" b="1" dirty="0" smtClean="0"/>
              <a:t> </a:t>
            </a:r>
            <a:r>
              <a:rPr lang="ar-EG" sz="3600" b="1" dirty="0" smtClean="0"/>
              <a:t>العالم هوبس </a:t>
            </a:r>
          </a:p>
          <a:p>
            <a:pPr algn="r">
              <a:buNone/>
            </a:pPr>
            <a:r>
              <a:rPr lang="ar-EG" sz="3600" b="1" dirty="0" smtClean="0"/>
              <a:t>والجسدية ممكنة التحويل الى حركة ، كما نسق علم النفس مع الفيزياء وقال ان كل العمليات النفسية يمكن ان تحول الى حركة ،وكان العلماء مبهورين بالفيزياء فجربوا ان يقربوا علم النفس من الفيزياء وكانوا جادين في جعل علم النفس علماً ، وثار هوبس وديكارت على فكرة الملكات التي كانت شائعة في ذلك الوقت .</a:t>
            </a:r>
            <a:endParaRPr lang="en-US" sz="3600" b="1" dirty="0"/>
          </a:p>
        </p:txBody>
      </p:sp>
      <p:sp>
        <p:nvSpPr>
          <p:cNvPr id="3" name="Title 2"/>
          <p:cNvSpPr>
            <a:spLocks noGrp="1"/>
          </p:cNvSpPr>
          <p:nvPr>
            <p:ph type="title"/>
          </p:nvPr>
        </p:nvSpPr>
        <p:spPr>
          <a:xfrm>
            <a:off x="457200" y="274638"/>
            <a:ext cx="8229600" cy="1825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305800" cy="5287963"/>
          </a:xfrm>
        </p:spPr>
        <p:txBody>
          <a:bodyPr>
            <a:normAutofit/>
          </a:bodyPr>
          <a:lstStyle/>
          <a:p>
            <a:pPr algn="r"/>
            <a:r>
              <a:rPr lang="ar-EG" sz="3600" b="1" dirty="0" smtClean="0"/>
              <a:t>والعلم الثاني الذي بدأ ينجح هو الكيمياء فحاول علم النفس ان يقتبس من الكيمياء طريقتها و هي التحليل وقال علماء النفس لماذا لا نحلل الخبرة الشعورية فبدأوا بتحليل الخبرة الشعورية وحينئذ وجد علم </a:t>
            </a:r>
            <a:r>
              <a:rPr lang="en-GB" sz="3600" b="1" dirty="0" smtClean="0"/>
              <a:t> </a:t>
            </a:r>
            <a:endParaRPr lang="ar-EG" sz="3600" b="1" dirty="0" smtClean="0"/>
          </a:p>
          <a:p>
            <a:pPr algn="r"/>
            <a:r>
              <a:rPr lang="ar-EG" sz="3600" b="1" dirty="0" smtClean="0"/>
              <a:t> و الذي حلل </a:t>
            </a:r>
            <a:r>
              <a:rPr lang="en-GB" sz="3200" b="1" dirty="0" err="1" smtClean="0"/>
              <a:t>Associationism</a:t>
            </a:r>
            <a:r>
              <a:rPr lang="en-GB" sz="3600" b="1" dirty="0" smtClean="0"/>
              <a:t> </a:t>
            </a:r>
            <a:r>
              <a:rPr lang="ar-EG" sz="3600" b="1" dirty="0" smtClean="0"/>
              <a:t>النفس الارتباطي </a:t>
            </a:r>
          </a:p>
          <a:p>
            <a:pPr algn="r"/>
            <a:r>
              <a:rPr lang="ar-EG" sz="3600" b="1" dirty="0" smtClean="0"/>
              <a:t>الخبرة الشعورية و توصل الى تداعي الافكار ، وقالوا ان الانسان يتذكر نتيجة ارتباط الاحداث بعضها ببعض والاحداث المترابطة بعضها يدعوا البعض الاخر و هذا الذي سماه علماء النفس بتداعي الافكار ،</a:t>
            </a:r>
            <a:endParaRPr lang="en-US" sz="3600" b="1"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05800" cy="4495800"/>
          </a:xfrm>
        </p:spPr>
        <p:txBody>
          <a:bodyPr>
            <a:normAutofit/>
          </a:bodyPr>
          <a:lstStyle/>
          <a:p>
            <a:pPr algn="r"/>
            <a:r>
              <a:rPr lang="ar-EG" sz="3600" b="1" dirty="0" smtClean="0"/>
              <a:t>و ان الفكرة تدعو الفكرة و ان الشبيه يدعو الشبيه و الضد يذكر الضد و المقترنات يذكر بعضها بالبعض و الاقتران اقترانان – اقتران بالمكان و اقتران بالزمان – و فسر علماء النفس الارتباطي كثيراً من الاحداث النفسية بالترابط ، وفسروا المخاوف و الكراهيات و المحبة بالترابط ، كما ذكروا ان الترابط و الارتباط يختلف حسب مبادئ ثابتة هي : الجدة و الشدة و التكرار.( فاخر عاقل 1987 ) </a:t>
            </a:r>
            <a:endParaRPr lang="en-US" sz="3600" b="1" dirty="0"/>
          </a:p>
        </p:txBody>
      </p:sp>
      <p:sp>
        <p:nvSpPr>
          <p:cNvPr id="3" name="Title 2"/>
          <p:cNvSpPr>
            <a:spLocks noGrp="1"/>
          </p:cNvSpPr>
          <p:nvPr>
            <p:ph type="title"/>
          </p:nvPr>
        </p:nvSpPr>
        <p:spPr>
          <a:xfrm>
            <a:off x="533400" y="152400"/>
            <a:ext cx="8153400" cy="152400"/>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458200" cy="5550091"/>
          </a:xfrm>
        </p:spPr>
        <p:txBody>
          <a:bodyPr>
            <a:normAutofit lnSpcReduction="10000"/>
          </a:bodyPr>
          <a:lstStyle/>
          <a:p>
            <a:pPr algn="ctr"/>
            <a:r>
              <a:rPr lang="ar-EG" sz="3600" b="1" u="sng" dirty="0" smtClean="0"/>
              <a:t>علم النفس الحديث في القرن 19</a:t>
            </a:r>
          </a:p>
          <a:p>
            <a:pPr algn="r"/>
            <a:r>
              <a:rPr lang="ar-EG" sz="3600" b="1" dirty="0" smtClean="0"/>
              <a:t>التقى علم الفسيولوجيا بعلم النفس ، فعلم الفسيولوجيا يدرس وظائف الاعضاء في حين ان علم النفس يدرس وظائف الجسد بوصفه كلاً و من هنا كانت مختبرات لعلم النفس و من هنا كان فونت عالم الفسيولوجيا هو الذي انشا علم النفس الحديث .</a:t>
            </a:r>
          </a:p>
          <a:p>
            <a:pPr algn="r"/>
            <a:r>
              <a:rPr lang="ar-EG" sz="3600" b="1" dirty="0" smtClean="0"/>
              <a:t>ثم تطلع علم النفس الى التجريب و بدأ التجريب في معمل فونت و بدأت الدراسات التجريبية ، وثمة دراسات اخرى كان لها اهمية كبرى هي دراسة الطب النفسي فالمرضى العقليون كانوا يداوون بالسحر و </a:t>
            </a:r>
            <a:endParaRPr lang="en-US" sz="3600" b="1" dirty="0"/>
          </a:p>
        </p:txBody>
      </p:sp>
      <p:sp>
        <p:nvSpPr>
          <p:cNvPr id="3" name="Title 2"/>
          <p:cNvSpPr>
            <a:spLocks noGrp="1"/>
          </p:cNvSpPr>
          <p:nvPr>
            <p:ph type="title"/>
          </p:nvPr>
        </p:nvSpPr>
        <p:spPr>
          <a:xfrm>
            <a:off x="457200" y="274638"/>
            <a:ext cx="8305800" cy="2587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382000" cy="5397691"/>
          </a:xfrm>
        </p:spPr>
        <p:txBody>
          <a:bodyPr>
            <a:normAutofit/>
          </a:bodyPr>
          <a:lstStyle/>
          <a:p>
            <a:pPr algn="r"/>
            <a:r>
              <a:rPr lang="ar-EG" sz="3600" b="1" dirty="0" smtClean="0"/>
              <a:t>الشعوذة او كانوا يداوون كمرضى جسديين ، و جاء الطباء النفسيون و عرفونا على شئ جديد في حياتنا البشرية و على العقل الباطن و على حياة اللاشعور ، عرفونا على عالم جديد يقوم وراء العالم الشعوري .</a:t>
            </a:r>
          </a:p>
          <a:p>
            <a:pPr algn="r"/>
            <a:r>
              <a:rPr lang="ar-EG" sz="3600" b="1" dirty="0" smtClean="0"/>
              <a:t>وفي اواخر القرن 19 بدأ الانفصال الحقيقي بين الفلسفة وعلم النفس و صار لعلم النفس دوائر مستقلة و اصبح له اختصاصيون ثم اتجهوا الى دراسة السلوك البشري و التجريب و بدأ يصبح علماً موضوعياً ،و بدأوا يستبدلون الاهتمام بالشعور</a:t>
            </a:r>
            <a:endParaRPr lang="en-US" sz="3600" b="1" dirty="0"/>
          </a:p>
        </p:txBody>
      </p:sp>
      <p:sp>
        <p:nvSpPr>
          <p:cNvPr id="3" name="Title 2"/>
          <p:cNvSpPr>
            <a:spLocks noGrp="1"/>
          </p:cNvSpPr>
          <p:nvPr>
            <p:ph type="title"/>
          </p:nvPr>
        </p:nvSpPr>
        <p:spPr>
          <a:xfrm>
            <a:off x="457200" y="274638"/>
            <a:ext cx="8229600" cy="3349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TotalTime>
  <Words>682</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كلية : التمريض الفرقة : ماجستير - جزء ثان  القسم : تمريض الصحة النفسية و العقلية  المقرر:نظريات علم النفس –محاضرة رقم 2 استاذ المقرر : د/ محمد ابراهيم جودة عنوان المحاضرة / تابع مدارس علم النفس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الكلية : التمريض الفرقة : ماجستير جزء ثان  القسم : تمريض الصحة النفسية و العقلية  المقرر:نظريات علم النفس –محاضرة رقم 1  استاذ المقرر : أ.د.م / محمد ابراهيم جودة</dc:title>
  <dc:creator>Dr Gouda</dc:creator>
  <cp:lastModifiedBy>Dr Gouda</cp:lastModifiedBy>
  <cp:revision>14</cp:revision>
  <dcterms:created xsi:type="dcterms:W3CDTF">2020-03-23T19:10:00Z</dcterms:created>
  <dcterms:modified xsi:type="dcterms:W3CDTF">2020-03-28T16:14:50Z</dcterms:modified>
</cp:coreProperties>
</file>